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UhBee Se_hyun"/>
      <p:regular r:id="rId22"/>
    </p:embeddedFont>
    <p:embeddedFont>
      <p:font typeface="UhBee Han_HUEY Bold4"/>
      <p:bold r:id="rId23"/>
    </p:embeddedFont>
    <p:embeddedFont>
      <p:font typeface="UhBee Han_HUEY3"/>
      <p:regular r:id="rId24"/>
    </p:embeddedFont>
    <p:embeddedFont>
      <p:font typeface="Pretendard Regular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1.fntdata" Type="http://schemas.openxmlformats.org/officeDocument/2006/relationships/font"/><Relationship Id="rId23" Target="fonts/font2.fntdata" Type="http://schemas.openxmlformats.org/officeDocument/2006/relationships/font"/><Relationship Id="rId24" Target="fonts/font3.fntdata" Type="http://schemas.openxmlformats.org/officeDocument/2006/relationships/font"/><Relationship Id="rId25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3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26.png" Type="http://schemas.openxmlformats.org/officeDocument/2006/relationships/image"/><Relationship Id="rId14" Target="../media/image27.png" Type="http://schemas.openxmlformats.org/officeDocument/2006/relationships/image"/><Relationship Id="rId2" Target="../media/image15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3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15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3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.png" Type="http://schemas.openxmlformats.org/officeDocument/2006/relationships/image"/><Relationship Id="rId6" Target="../media/image5.png" Type="http://schemas.openxmlformats.org/officeDocument/2006/relationships/image"/><Relationship Id="rId7" Target="../media/image7.png" Type="http://schemas.openxmlformats.org/officeDocument/2006/relationships/image"/><Relationship Id="rId8" Target="../media/image6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3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5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3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3.png" Type="http://schemas.openxmlformats.org/officeDocument/2006/relationships/image"/><Relationship Id="rId9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178300" y="5448300"/>
            <a:ext cx="9601200" cy="54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868400" y="698500"/>
            <a:ext cx="3340100" cy="2882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5400" y="1600200"/>
            <a:ext cx="1638300" cy="160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63300" y="6832600"/>
            <a:ext cx="6210300" cy="265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92300" y="7543800"/>
            <a:ext cx="2095500" cy="194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72600" y="7467600"/>
            <a:ext cx="1803400" cy="1803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200000">
            <a:off x="5130800" y="698500"/>
            <a:ext cx="1714500" cy="1778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632200" y="3746500"/>
            <a:ext cx="107061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UhBee Se_hyun"/>
              </a:rPr>
              <a:t>어린이가</a:t>
            </a:r>
            <a:r>
              <a:rPr lang="en-US" sz="5300" b="false" i="false" u="none" strike="noStrike">
                <a:solidFill>
                  <a:srgbClr val="000000"/>
                </a:solidFill>
                <a:latin typeface="UhBee Se_hyun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UhBee Se_hyun"/>
              </a:rPr>
              <a:t>쓴</a:t>
            </a:r>
            <a:r>
              <a:rPr lang="en-US" sz="5300" b="false" i="false" u="none" strike="noStrike">
                <a:solidFill>
                  <a:srgbClr val="000000"/>
                </a:solidFill>
                <a:latin typeface="UhBee Se_hyun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UhBee Se_hyun"/>
              </a:rPr>
              <a:t>이야기</a:t>
            </a:r>
            <a:r>
              <a:rPr lang="en-US" sz="5300" b="false" i="false" u="none" strike="noStrike">
                <a:solidFill>
                  <a:srgbClr val="000000"/>
                </a:solidFill>
                <a:latin typeface="UhBee Se_hyun"/>
              </a:rPr>
              <a:t>(</a:t>
            </a:r>
            <a:r>
              <a:rPr lang="ko-KR" sz="5300" b="false" i="false" u="none" strike="noStrike">
                <a:solidFill>
                  <a:srgbClr val="000000"/>
                </a:solidFill>
                <a:ea typeface="UhBee Se_hyun"/>
              </a:rPr>
              <a:t>일기</a:t>
            </a:r>
            <a:r>
              <a:rPr lang="en-US" sz="5300" b="false" i="false" u="none" strike="noStrike">
                <a:solidFill>
                  <a:srgbClr val="000000"/>
                </a:solidFill>
                <a:latin typeface="UhBee Se_hyun"/>
              </a:rPr>
              <a:t>) </a:t>
            </a:r>
            <a:r>
              <a:rPr lang="ko-KR" sz="5300" b="false" i="false" u="none" strike="noStrike">
                <a:solidFill>
                  <a:srgbClr val="000000"/>
                </a:solidFill>
                <a:ea typeface="UhBee Se_hyun"/>
              </a:rPr>
              <a:t>기반</a:t>
            </a:r>
          </a:p>
          <a:p>
            <a:pPr algn="ctr" lvl="0">
              <a:lnSpc>
                <a:spcPct val="99600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UhBee Se_hyun"/>
              </a:rPr>
              <a:t>그림동화</a:t>
            </a:r>
            <a:r>
              <a:rPr lang="en-US" sz="5300" b="false" i="false" u="none" strike="noStrike">
                <a:solidFill>
                  <a:srgbClr val="000000"/>
                </a:solidFill>
                <a:latin typeface="UhBee Se_hyun"/>
              </a:rPr>
              <a:t> </a:t>
            </a:r>
            <a:r>
              <a:rPr lang="ko-KR" sz="5300" b="false" i="false" u="none" strike="noStrike">
                <a:solidFill>
                  <a:srgbClr val="000000"/>
                </a:solidFill>
                <a:ea typeface="UhBee Se_hyun"/>
              </a:rPr>
              <a:t>생성기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000" y="152400"/>
            <a:ext cx="66929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true" i="false" u="none" strike="noStrike">
                <a:solidFill>
                  <a:srgbClr val="000000"/>
                </a:solidFill>
                <a:latin typeface="UhBee Han_HUEY Bold4"/>
              </a:rPr>
              <a:t>2025</a:t>
            </a:r>
            <a:r>
              <a:rPr lang="ko-KR" sz="2600" b="true" i="false" u="none" strike="noStrike">
                <a:solidFill>
                  <a:srgbClr val="000000"/>
                </a:solidFill>
                <a:ea typeface="UhBee Han_HUEY Bold4"/>
              </a:rPr>
              <a:t>년</a:t>
            </a:r>
            <a:r>
              <a:rPr lang="en-US" sz="2600" b="true" i="false" u="none" strike="noStrike">
                <a:solidFill>
                  <a:srgbClr val="000000"/>
                </a:solidFill>
                <a:latin typeface="UhBee Han_HUEY Bold4"/>
              </a:rPr>
              <a:t> </a:t>
            </a:r>
            <a:r>
              <a:rPr lang="ko-KR" sz="2600" b="true" i="false" u="none" strike="noStrike">
                <a:solidFill>
                  <a:srgbClr val="000000"/>
                </a:solidFill>
                <a:ea typeface="UhBee Han_HUEY Bold4"/>
              </a:rPr>
              <a:t>전기</a:t>
            </a:r>
            <a:r>
              <a:rPr lang="en-US" sz="2600" b="true" i="false" u="none" strike="noStrike">
                <a:solidFill>
                  <a:srgbClr val="000000"/>
                </a:solidFill>
                <a:latin typeface="UhBee Han_HUEY Bold4"/>
              </a:rPr>
              <a:t> </a:t>
            </a:r>
            <a:r>
              <a:rPr lang="ko-KR" sz="2600" b="true" i="false" u="none" strike="noStrike">
                <a:solidFill>
                  <a:srgbClr val="000000"/>
                </a:solidFill>
                <a:ea typeface="UhBee Han_HUEY Bold4"/>
              </a:rPr>
              <a:t>졸업과제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22200" y="7518400"/>
            <a:ext cx="3759200" cy="1320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UhBee Han_HUEY3"/>
              </a:rPr>
              <a:t>C 36 </a:t>
            </a:r>
            <a:r>
              <a:rPr lang="ko-KR" sz="4000" b="false" i="false" u="none" strike="noStrike">
                <a:solidFill>
                  <a:srgbClr val="000000"/>
                </a:solidFill>
                <a:ea typeface="UhBee Han_HUEY3"/>
              </a:rPr>
              <a:t>스토리픽셀</a:t>
            </a:r>
          </a:p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UhBee Han_HUEY3"/>
              </a:rPr>
              <a:t>이승민</a:t>
            </a:r>
            <a:r>
              <a:rPr lang="en-US" sz="4000" b="false" i="false" u="none" strike="noStrike">
                <a:solidFill>
                  <a:srgbClr val="000000"/>
                </a:solidFill>
                <a:latin typeface="UhBee Han_HUEY3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UhBee Han_HUEY3"/>
              </a:rPr>
              <a:t>여현준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28700" y="812800"/>
            <a:ext cx="3556000" cy="30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052800" y="431800"/>
            <a:ext cx="2006600" cy="1727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93700" y="1587500"/>
            <a:ext cx="1295400" cy="1257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1800" y="8470900"/>
            <a:ext cx="1727200" cy="161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200000">
            <a:off x="7670800" y="152400"/>
            <a:ext cx="1092200" cy="1130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3360000">
            <a:off x="431800" y="88900"/>
            <a:ext cx="241300" cy="99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570200" y="8216900"/>
            <a:ext cx="2197100" cy="1727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38400" y="2603500"/>
            <a:ext cx="13423900" cy="5867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36700" y="101600"/>
            <a:ext cx="2882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true" i="false" u="none" strike="noStrike">
                <a:solidFill>
                  <a:srgbClr val="000000"/>
                </a:solidFill>
                <a:ea typeface="UhBee Han_HUEY Bold4"/>
              </a:rPr>
              <a:t>연구</a:t>
            </a:r>
            <a:r>
              <a:rPr lang="en-US" sz="5000" b="true" i="false" u="none" strike="noStrike">
                <a:solidFill>
                  <a:srgbClr val="000000"/>
                </a:solidFill>
                <a:latin typeface="UhBee Han_HUEY Bold4"/>
              </a:rPr>
              <a:t> </a:t>
            </a:r>
            <a:r>
              <a:rPr lang="ko-KR" sz="5000" b="true" i="false" u="none" strike="noStrike">
                <a:solidFill>
                  <a:srgbClr val="000000"/>
                </a:solidFill>
                <a:ea typeface="UhBee Han_HUEY Bold4"/>
              </a:rPr>
              <a:t>내용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08200" y="1130300"/>
            <a:ext cx="25400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UhBee Han_HUEY3"/>
              </a:rPr>
              <a:t>유스케이스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28700" y="812800"/>
            <a:ext cx="3556000" cy="30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052800" y="431800"/>
            <a:ext cx="2006600" cy="1727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93700" y="1587500"/>
            <a:ext cx="1295400" cy="1257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1800" y="8470900"/>
            <a:ext cx="1727200" cy="161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200000">
            <a:off x="7670800" y="152400"/>
            <a:ext cx="1092200" cy="1130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3360000">
            <a:off x="431800" y="88900"/>
            <a:ext cx="241300" cy="99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570200" y="8216900"/>
            <a:ext cx="2197100" cy="1727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82600" y="3175000"/>
            <a:ext cx="3009900" cy="617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365500" y="3175000"/>
            <a:ext cx="3009900" cy="6172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248400" y="3175000"/>
            <a:ext cx="3009900" cy="6172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052300" y="3175000"/>
            <a:ext cx="3009900" cy="6172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960600" y="3175000"/>
            <a:ext cx="3009900" cy="6172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144000" y="3175000"/>
            <a:ext cx="3009900" cy="6184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816100" y="1854200"/>
            <a:ext cx="14909800" cy="927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모바일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환경에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맞춰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기본적으로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세로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화면으로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구성하며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반응형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UI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사용하여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기기별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해상도에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자동으로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최적화</a:t>
            </a:r>
          </a:p>
          <a:p>
            <a:pPr algn="l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시킨다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사용층의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연령대를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고려하여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아기자기하면서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직관적인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UI/UX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지향한다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6700" y="101600"/>
            <a:ext cx="2882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true" i="false" u="none" strike="noStrike">
                <a:solidFill>
                  <a:srgbClr val="000000"/>
                </a:solidFill>
                <a:ea typeface="UhBee Han_HUEY Bold4"/>
              </a:rPr>
              <a:t>연구</a:t>
            </a:r>
            <a:r>
              <a:rPr lang="en-US" sz="5000" b="true" i="false" u="none" strike="noStrike">
                <a:solidFill>
                  <a:srgbClr val="000000"/>
                </a:solidFill>
                <a:latin typeface="UhBee Han_HUEY Bold4"/>
              </a:rPr>
              <a:t> </a:t>
            </a:r>
            <a:r>
              <a:rPr lang="ko-KR" sz="5000" b="true" i="false" u="none" strike="noStrike">
                <a:solidFill>
                  <a:srgbClr val="000000"/>
                </a:solidFill>
                <a:ea typeface="UhBee Han_HUEY Bold4"/>
              </a:rPr>
              <a:t>내용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16100" y="1130300"/>
            <a:ext cx="25400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UhBee Han_HUEY3"/>
              </a:rPr>
              <a:t>화면</a:t>
            </a:r>
            <a:r>
              <a:rPr lang="en-US" sz="2600" b="false" i="false" u="none" strike="noStrike">
                <a:solidFill>
                  <a:srgbClr val="000000"/>
                </a:solidFill>
                <a:latin typeface="UhBee Han_HUEY3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UhBee Han_HUEY3"/>
              </a:rPr>
              <a:t>설계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28700" y="812800"/>
            <a:ext cx="3556000" cy="30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214600" y="584200"/>
            <a:ext cx="25527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6900" y="1689100"/>
            <a:ext cx="1295400" cy="1257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1800" y="8470900"/>
            <a:ext cx="1727200" cy="161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200000">
            <a:off x="7670800" y="152400"/>
            <a:ext cx="1092200" cy="1130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3360000">
            <a:off x="431800" y="88900"/>
            <a:ext cx="241300" cy="99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570200" y="8216900"/>
            <a:ext cx="2197100" cy="1727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928100" y="5143500"/>
            <a:ext cx="9626600" cy="547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-228600" y="3733800"/>
            <a:ext cx="9626600" cy="5473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36700" y="101600"/>
            <a:ext cx="2882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true" i="false" u="none" strike="noStrike">
                <a:solidFill>
                  <a:srgbClr val="000000"/>
                </a:solidFill>
                <a:ea typeface="UhBee Han_HUEY Bold4"/>
              </a:rPr>
              <a:t>연구</a:t>
            </a:r>
            <a:r>
              <a:rPr lang="en-US" sz="5000" b="true" i="false" u="none" strike="noStrike">
                <a:solidFill>
                  <a:srgbClr val="000000"/>
                </a:solidFill>
                <a:latin typeface="UhBee Han_HUEY Bold4"/>
              </a:rPr>
              <a:t> </a:t>
            </a:r>
            <a:r>
              <a:rPr lang="ko-KR" sz="5000" b="true" i="false" u="none" strike="noStrike">
                <a:solidFill>
                  <a:srgbClr val="000000"/>
                </a:solidFill>
                <a:ea typeface="UhBee Han_HUEY Bold4"/>
              </a:rPr>
              <a:t>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92300" y="2108200"/>
            <a:ext cx="14770100" cy="163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본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프로젝트의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데이터베이스는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Firebase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NoSQL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아키텍처를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채택했다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저장소인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Firestore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미디어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파일을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Firebase Storage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되어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데이터베이스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구축시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하나의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문서에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중첩구조로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저장하여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여러번의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쿼리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없이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한번에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가져올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있게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빈번한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사용자별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일기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동화목록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조회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쿼리에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최적화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하여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필드에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복합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인덱스를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설정한다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8300" y="1130300"/>
            <a:ext cx="25400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UhBee Han_HUEY3"/>
              </a:rPr>
              <a:t>데이터베이스</a:t>
            </a:r>
            <a:r>
              <a:rPr lang="en-US" sz="2600" b="false" i="false" u="none" strike="noStrike">
                <a:solidFill>
                  <a:srgbClr val="000000"/>
                </a:solidFill>
                <a:latin typeface="UhBee Han_HUEY3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UhBee Han_HUEY3"/>
              </a:rPr>
              <a:t>구축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62500" y="5283200"/>
            <a:ext cx="9601200" cy="54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3360000">
            <a:off x="3073400" y="3365500"/>
            <a:ext cx="685800" cy="2794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20000">
            <a:off x="12268200" y="927100"/>
            <a:ext cx="4686300" cy="259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4600" y="1473200"/>
            <a:ext cx="1638300" cy="160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66300" y="7467600"/>
            <a:ext cx="2095500" cy="194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200000">
            <a:off x="6997700" y="381000"/>
            <a:ext cx="1714500" cy="1778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960000">
            <a:off x="1625600" y="6781800"/>
            <a:ext cx="1803400" cy="1803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570200" y="8216900"/>
            <a:ext cx="2197100" cy="1727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130800" y="3848100"/>
            <a:ext cx="8115300" cy="1333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500" b="false" i="false" u="none" strike="noStrike">
                <a:solidFill>
                  <a:srgbClr val="000000"/>
                </a:solidFill>
                <a:ea typeface="UhBee Se_hyun"/>
              </a:rPr>
              <a:t>시연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28700" y="812800"/>
            <a:ext cx="3556000" cy="30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214600" y="584200"/>
            <a:ext cx="25527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6900" y="1689100"/>
            <a:ext cx="1295400" cy="1257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1800" y="8470900"/>
            <a:ext cx="1727200" cy="161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200000">
            <a:off x="7670800" y="152400"/>
            <a:ext cx="1092200" cy="1130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3360000">
            <a:off x="431800" y="88900"/>
            <a:ext cx="241300" cy="99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570200" y="8216900"/>
            <a:ext cx="2197100" cy="1727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36700" y="101600"/>
            <a:ext cx="2882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true" i="false" u="none" strike="noStrike">
                <a:solidFill>
                  <a:srgbClr val="000000"/>
                </a:solidFill>
                <a:ea typeface="UhBee Han_HUEY Bold4"/>
              </a:rPr>
              <a:t>연구</a:t>
            </a:r>
            <a:r>
              <a:rPr lang="en-US" sz="5000" b="true" i="false" u="none" strike="noStrike">
                <a:solidFill>
                  <a:srgbClr val="000000"/>
                </a:solidFill>
                <a:latin typeface="UhBee Han_HUEY Bold4"/>
              </a:rPr>
              <a:t> </a:t>
            </a:r>
            <a:r>
              <a:rPr lang="ko-KR" sz="5000" b="true" i="false" u="none" strike="noStrike">
                <a:solidFill>
                  <a:srgbClr val="000000"/>
                </a:solidFill>
                <a:ea typeface="UhBee Han_HUEY Bold4"/>
              </a:rPr>
              <a:t>결과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68500" y="2806700"/>
            <a:ext cx="14909800" cy="5626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문단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분리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기능은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글의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분위기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전환이나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문단의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분리에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맞춰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작동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하였으며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키워드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추출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기능은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등장인물과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사건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분위기나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기분을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추출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하여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준수한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성능을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보여주었다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그림생성은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전반적으로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분위기와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등장인물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상황에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맞는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그림이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생성되었고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사물이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자연스럽게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배치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되었으나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등장인물의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성별이나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특징을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구별하는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능력이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없어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점은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조금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부족하였다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성인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18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명의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평가에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따르면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성인의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기준으로는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UI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직관적이고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사용성이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좋다는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평가를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받았으나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어린이를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대상으로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테스트를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시행하지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못하였다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또한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일부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테스터들의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피드백으로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튜토리얼이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있으면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좋겠다는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내용이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있었다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28700" y="812800"/>
            <a:ext cx="3556000" cy="30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214600" y="584200"/>
            <a:ext cx="25527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6900" y="1689100"/>
            <a:ext cx="1295400" cy="1257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1800" y="8470900"/>
            <a:ext cx="1727200" cy="161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200000">
            <a:off x="7670800" y="152400"/>
            <a:ext cx="1092200" cy="1130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3360000">
            <a:off x="431800" y="88900"/>
            <a:ext cx="241300" cy="99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570200" y="8216900"/>
            <a:ext cx="2197100" cy="1727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36700" y="101600"/>
            <a:ext cx="2882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UhBee Han_HUEY3"/>
              </a:rPr>
              <a:t>향후</a:t>
            </a:r>
            <a:r>
              <a:rPr lang="en-US" sz="5000" b="false" i="false" u="none" strike="noStrike">
                <a:solidFill>
                  <a:srgbClr val="000000"/>
                </a:solidFill>
                <a:latin typeface="UhBee Han_HUEY3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UhBee Han_HUEY3"/>
              </a:rPr>
              <a:t>목표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68500" y="2806700"/>
            <a:ext cx="14909800" cy="505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피드백을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바탕으로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튜토리얼을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UI/UX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개선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세부적으로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수정하는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음성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인식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4.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소셜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완성한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스토리북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공유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5. </a:t>
            </a:r>
            <a:r>
              <a:rPr lang="ko-KR" sz="3200" b="true" i="false" u="none" strike="noStrike">
                <a:solidFill>
                  <a:srgbClr val="000000"/>
                </a:solidFill>
                <a:ea typeface="Pretendard Regular"/>
              </a:rPr>
              <a:t>개인화</a:t>
            </a:r>
            <a:r>
              <a:rPr lang="en-US" sz="3200" b="tru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200" b="true" i="false" u="none" strike="noStrike">
                <a:solidFill>
                  <a:srgbClr val="000000"/>
                </a:solidFill>
                <a:ea typeface="Pretendard Regular"/>
              </a:rPr>
              <a:t>페르소나</a:t>
            </a:r>
            <a:r>
              <a:rPr lang="en-US" sz="3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true" i="false" u="none" strike="noStrike">
                <a:solidFill>
                  <a:srgbClr val="000000"/>
                </a:solidFill>
                <a:ea typeface="Pretendard Regular"/>
              </a:rPr>
              <a:t>구축</a:t>
            </a:r>
            <a:r>
              <a:rPr lang="en-US" sz="3200" b="true" i="false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3200" b="tru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32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tru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62500" y="5283200"/>
            <a:ext cx="9601200" cy="546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882900" y="7086600"/>
            <a:ext cx="6210300" cy="2654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9600" y="7670800"/>
            <a:ext cx="1930400" cy="193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3360000">
            <a:off x="3073400" y="3365500"/>
            <a:ext cx="685800" cy="2794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20000">
            <a:off x="12268200" y="927100"/>
            <a:ext cx="4686300" cy="2590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765800" y="3835400"/>
            <a:ext cx="8115300" cy="1333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500" b="false" i="false" u="none" strike="noStrike">
                <a:solidFill>
                  <a:srgbClr val="000000"/>
                </a:solidFill>
                <a:ea typeface="UhBee Se_hyun"/>
              </a:rPr>
              <a:t>감사합니다</a:t>
            </a:r>
            <a:r>
              <a:rPr lang="en-US" sz="7500" b="false" i="false" u="none" strike="noStrike">
                <a:solidFill>
                  <a:srgbClr val="000000"/>
                </a:solidFill>
                <a:latin typeface="UhBee Se_hyun"/>
              </a:rPr>
              <a:t> *^^*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91000" y="7861300"/>
            <a:ext cx="6692900" cy="1308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UhBee Han_HUEY3"/>
              </a:rPr>
              <a:t>부산대학교</a:t>
            </a:r>
            <a:r>
              <a:rPr lang="en-US" sz="2700" b="false" i="false" u="none" strike="noStrike">
                <a:solidFill>
                  <a:srgbClr val="000000"/>
                </a:solidFill>
                <a:latin typeface="UhBee Han_HUEY3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UhBee Han_HUEY3"/>
              </a:rPr>
              <a:t>정보컴퓨터공학부</a:t>
            </a:r>
          </a:p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UhBee Han_HUEY3"/>
              </a:rPr>
              <a:t>2025</a:t>
            </a:r>
            <a:r>
              <a:rPr lang="ko-KR" sz="2700" b="false" i="false" u="none" strike="noStrike">
                <a:solidFill>
                  <a:srgbClr val="000000"/>
                </a:solidFill>
                <a:ea typeface="UhBee Han_HUEY3"/>
              </a:rPr>
              <a:t>년</a:t>
            </a:r>
            <a:r>
              <a:rPr lang="en-US" sz="2700" b="false" i="false" u="none" strike="noStrike">
                <a:solidFill>
                  <a:srgbClr val="000000"/>
                </a:solidFill>
                <a:latin typeface="UhBee Han_HUEY3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UhBee Han_HUEY3"/>
              </a:rPr>
              <a:t>전기</a:t>
            </a:r>
            <a:r>
              <a:rPr lang="en-US" sz="2700" b="false" i="false" u="none" strike="noStrike">
                <a:solidFill>
                  <a:srgbClr val="000000"/>
                </a:solidFill>
                <a:latin typeface="UhBee Han_HUEY3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UhBee Han_HUEY3"/>
              </a:rPr>
              <a:t>졸업과제</a:t>
            </a:r>
          </a:p>
          <a:p>
            <a:pPr algn="l" lvl="0">
              <a:lnSpc>
                <a:spcPct val="9960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UhBee Han_HUEY3"/>
              </a:rPr>
              <a:t>C 36 </a:t>
            </a:r>
            <a:r>
              <a:rPr lang="ko-KR" sz="2700" b="false" i="false" u="none" strike="noStrike">
                <a:solidFill>
                  <a:srgbClr val="000000"/>
                </a:solidFill>
                <a:ea typeface="UhBee Han_HUEY3"/>
              </a:rPr>
              <a:t>스토리픽셀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1200000">
            <a:off x="5130800" y="698500"/>
            <a:ext cx="1714500" cy="1778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86200" y="3657600"/>
            <a:ext cx="10680700" cy="558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3360000">
            <a:off x="2578100" y="2349500"/>
            <a:ext cx="469900" cy="1905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10000" y="6883400"/>
            <a:ext cx="10680700" cy="558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86200" y="8470900"/>
            <a:ext cx="10680700" cy="55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554200" y="711200"/>
            <a:ext cx="2311400" cy="1993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201900" y="8242300"/>
            <a:ext cx="1968500" cy="154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886200" y="5283200"/>
            <a:ext cx="10680700" cy="558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981700" y="1295400"/>
            <a:ext cx="67564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300" b="true" i="false" u="none" strike="noStrike">
                <a:solidFill>
                  <a:srgbClr val="000000"/>
                </a:solidFill>
                <a:ea typeface="UhBee Han_HUEY Bold4"/>
              </a:rPr>
              <a:t>목차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59200" y="2959100"/>
            <a:ext cx="107823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UhBee Han_HUEY3"/>
              </a:rPr>
              <a:t>연구</a:t>
            </a:r>
            <a:r>
              <a:rPr lang="en-US" sz="4000" b="false" i="false" u="none" strike="noStrike">
                <a:solidFill>
                  <a:srgbClr val="000000"/>
                </a:solidFill>
                <a:latin typeface="UhBee Han_HUEY3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UhBee Han_HUEY3"/>
              </a:rPr>
              <a:t>배경</a:t>
            </a:r>
            <a:r>
              <a:rPr lang="en-US" sz="4000" b="false" i="false" u="none" strike="noStrike">
                <a:solidFill>
                  <a:srgbClr val="000000"/>
                </a:solidFill>
                <a:latin typeface="UhBee Han_HUEY3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UhBee Han_HUEY3"/>
              </a:rPr>
              <a:t>및</a:t>
            </a:r>
            <a:r>
              <a:rPr lang="en-US" sz="4000" b="false" i="false" u="none" strike="noStrike">
                <a:solidFill>
                  <a:srgbClr val="000000"/>
                </a:solidFill>
                <a:latin typeface="UhBee Han_HUEY3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UhBee Han_HUEY3"/>
              </a:rPr>
              <a:t>연구</a:t>
            </a:r>
            <a:r>
              <a:rPr lang="en-US" sz="4000" b="false" i="false" u="none" strike="noStrike">
                <a:solidFill>
                  <a:srgbClr val="000000"/>
                </a:solidFill>
                <a:latin typeface="UhBee Han_HUEY3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UhBee Han_HUEY3"/>
              </a:rPr>
              <a:t>목표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35400" y="4622800"/>
            <a:ext cx="107823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UhBee Han_HUEY3"/>
              </a:rPr>
              <a:t>연구</a:t>
            </a:r>
            <a:r>
              <a:rPr lang="en-US" sz="4000" b="false" i="false" u="none" strike="noStrike">
                <a:solidFill>
                  <a:srgbClr val="000000"/>
                </a:solidFill>
                <a:latin typeface="UhBee Han_HUEY3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UhBee Han_HUEY3"/>
              </a:rPr>
              <a:t>내용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35400" y="6184900"/>
            <a:ext cx="107823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UhBee Han_HUEY3"/>
              </a:rPr>
              <a:t>연구</a:t>
            </a:r>
            <a:r>
              <a:rPr lang="en-US" sz="4000" b="false" i="false" u="none" strike="noStrike">
                <a:solidFill>
                  <a:srgbClr val="000000"/>
                </a:solidFill>
                <a:latin typeface="UhBee Han_HUEY3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UhBee Han_HUEY3"/>
              </a:rPr>
              <a:t>결과</a:t>
            </a:r>
            <a:r>
              <a:rPr lang="en-US" sz="4000" b="false" i="false" u="none" strike="noStrike">
                <a:solidFill>
                  <a:srgbClr val="000000"/>
                </a:solidFill>
                <a:latin typeface="UhBee Han_HUEY3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UhBee Han_HUEY3"/>
              </a:rPr>
              <a:t>및</a:t>
            </a:r>
            <a:r>
              <a:rPr lang="en-US" sz="4000" b="false" i="false" u="none" strike="noStrike">
                <a:solidFill>
                  <a:srgbClr val="000000"/>
                </a:solidFill>
                <a:latin typeface="UhBee Han_HUEY3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UhBee Han_HUEY3"/>
              </a:rPr>
              <a:t>향후</a:t>
            </a:r>
            <a:r>
              <a:rPr lang="en-US" sz="4000" b="false" i="false" u="none" strike="noStrike">
                <a:solidFill>
                  <a:srgbClr val="000000"/>
                </a:solidFill>
                <a:latin typeface="UhBee Han_HUEY3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UhBee Han_HUEY3"/>
              </a:rPr>
              <a:t>목표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48100" y="7785100"/>
            <a:ext cx="107823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UhBee Han_HUEY3"/>
              </a:rPr>
              <a:t>시연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28700" y="812800"/>
            <a:ext cx="3556000" cy="30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214600" y="584200"/>
            <a:ext cx="25527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6900" y="1689100"/>
            <a:ext cx="1295400" cy="1257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1000" y="8470900"/>
            <a:ext cx="1727200" cy="161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200000">
            <a:off x="7670800" y="152400"/>
            <a:ext cx="1092200" cy="1130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3360000">
            <a:off x="431800" y="88900"/>
            <a:ext cx="241300" cy="99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570200" y="8216900"/>
            <a:ext cx="2197100" cy="1727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36700" y="101600"/>
            <a:ext cx="2882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true" i="false" u="none" strike="noStrike">
                <a:solidFill>
                  <a:srgbClr val="000000"/>
                </a:solidFill>
                <a:ea typeface="UhBee Han_HUEY Bold4"/>
              </a:rPr>
              <a:t>연구</a:t>
            </a:r>
            <a:r>
              <a:rPr lang="en-US" sz="5000" b="true" i="false" u="none" strike="noStrike">
                <a:solidFill>
                  <a:srgbClr val="000000"/>
                </a:solidFill>
                <a:latin typeface="UhBee Han_HUEY Bold4"/>
              </a:rPr>
              <a:t> </a:t>
            </a:r>
            <a:r>
              <a:rPr lang="ko-KR" sz="5000" b="true" i="false" u="none" strike="noStrike">
                <a:solidFill>
                  <a:srgbClr val="000000"/>
                </a:solidFill>
                <a:ea typeface="UhBee Han_HUEY Bold4"/>
              </a:rPr>
              <a:t>배경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70100" y="2184400"/>
            <a:ext cx="14782800" cy="7302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최근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AI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기술의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발전이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누구든지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간단히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자연어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명령어를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콘텐츠를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생산하고</a:t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소비할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수준에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이르렀다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이러한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시대적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흐름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속에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인간만의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고유한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능력인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창의력의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중요성이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더욱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부각되고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특히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어린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시절은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창의성을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기르는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데에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중요한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시기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이다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어린이들은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대부분의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이야기를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어른이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창작한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"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동화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"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라는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컨텐츠를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수동적으로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소비한다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능동적으로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자신만의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이야기를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구성하고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펼치는것이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창의성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발달에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도움이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것이다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생성형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AI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발전에도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불구하고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범용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AI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자연어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처리만으로는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간단하고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단편적인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그림만</a:t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가능하다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복잡한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그림을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그리기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위해서는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적절한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프롬프트와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자세한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설명이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필요한데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어린이가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하기에는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어려움이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28700" y="812800"/>
            <a:ext cx="3556000" cy="30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214600" y="584200"/>
            <a:ext cx="25527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6900" y="1689100"/>
            <a:ext cx="1295400" cy="1257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1800" y="8470900"/>
            <a:ext cx="1727200" cy="161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200000">
            <a:off x="7670800" y="152400"/>
            <a:ext cx="1092200" cy="1130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3360000">
            <a:off x="431800" y="88900"/>
            <a:ext cx="241300" cy="99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570200" y="8216900"/>
            <a:ext cx="2197100" cy="1727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36700" y="101600"/>
            <a:ext cx="2882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true" i="false" u="none" strike="noStrike">
                <a:solidFill>
                  <a:srgbClr val="000000"/>
                </a:solidFill>
                <a:ea typeface="UhBee Han_HUEY Bold4"/>
              </a:rPr>
              <a:t>연구</a:t>
            </a:r>
            <a:r>
              <a:rPr lang="en-US" sz="5000" b="true" i="false" u="none" strike="noStrike">
                <a:solidFill>
                  <a:srgbClr val="000000"/>
                </a:solidFill>
                <a:latin typeface="UhBee Han_HUEY Bold4"/>
              </a:rPr>
              <a:t> </a:t>
            </a:r>
            <a:r>
              <a:rPr lang="ko-KR" sz="5000" b="true" i="false" u="none" strike="noStrike">
                <a:solidFill>
                  <a:srgbClr val="000000"/>
                </a:solidFill>
                <a:ea typeface="UhBee Han_HUEY Bold4"/>
              </a:rPr>
              <a:t>목표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68500" y="2806700"/>
            <a:ext cx="14782800" cy="5626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어린이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자신이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상상한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이야기를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그림동화로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시스템의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개발을</a:t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목표로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작성한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이야기를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분석하고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문단을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구별한다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구별한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문단에서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키워드와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분위기를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추출한다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추출한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키워드와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분위기를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바탕으로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생성형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AI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용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구문과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프롬프트를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작성한다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4.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구문과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프롬프트를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생성형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AI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에게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전달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하고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생성된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이미지를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반환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저장한다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214600" y="584200"/>
            <a:ext cx="2552700" cy="2197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6900" y="1689100"/>
            <a:ext cx="1295400" cy="125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1800" y="8470900"/>
            <a:ext cx="1727200" cy="1612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200000">
            <a:off x="7670800" y="152400"/>
            <a:ext cx="1092200" cy="1130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3360000">
            <a:off x="431800" y="88900"/>
            <a:ext cx="241300" cy="99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570200" y="8216900"/>
            <a:ext cx="2197100" cy="1727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92300" y="3302000"/>
            <a:ext cx="15011400" cy="449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앱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: React native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iOS, AOS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크로스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개발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베이스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: Firebase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활용으로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NoSQL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데이터베이스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클라우드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Serverless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구축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LLM: Google Gemini 2.5 Flash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그림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AI: Google Gemini 2.5 Flash Image Preview (Nano Banana)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28700" y="812800"/>
            <a:ext cx="3556000" cy="304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36700" y="101600"/>
            <a:ext cx="2882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true" i="false" u="none" strike="noStrike">
                <a:solidFill>
                  <a:srgbClr val="000000"/>
                </a:solidFill>
                <a:ea typeface="UhBee Han_HUEY Bold4"/>
              </a:rPr>
              <a:t>연구</a:t>
            </a:r>
            <a:r>
              <a:rPr lang="en-US" sz="5000" b="true" i="false" u="none" strike="noStrike">
                <a:solidFill>
                  <a:srgbClr val="000000"/>
                </a:solidFill>
                <a:latin typeface="UhBee Han_HUEY Bold4"/>
              </a:rPr>
              <a:t> </a:t>
            </a:r>
            <a:r>
              <a:rPr lang="ko-KR" sz="5000" b="true" i="false" u="none" strike="noStrike">
                <a:solidFill>
                  <a:srgbClr val="000000"/>
                </a:solidFill>
                <a:ea typeface="UhBee Han_HUEY Bold4"/>
              </a:rPr>
              <a:t>내용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54200" y="1117600"/>
            <a:ext cx="19812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UhBee Han_HUEY3"/>
              </a:rPr>
              <a:t>주요</a:t>
            </a:r>
            <a:r>
              <a:rPr lang="en-US" sz="2600" b="false" i="false" u="none" strike="noStrike">
                <a:solidFill>
                  <a:srgbClr val="000000"/>
                </a:solidFill>
                <a:latin typeface="UhBee Han_HUEY3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UhBee Han_HUEY3"/>
              </a:rPr>
              <a:t>개발</a:t>
            </a:r>
            <a:r>
              <a:rPr lang="en-US" sz="2600" b="false" i="false" u="none" strike="noStrike">
                <a:solidFill>
                  <a:srgbClr val="000000"/>
                </a:solidFill>
                <a:latin typeface="UhBee Han_HUEY3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UhBee Han_HUEY3"/>
              </a:rPr>
              <a:t>도구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28700" y="812800"/>
            <a:ext cx="3556000" cy="30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214600" y="584200"/>
            <a:ext cx="25527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6900" y="1689100"/>
            <a:ext cx="1295400" cy="1257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1800" y="8470900"/>
            <a:ext cx="1727200" cy="161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200000">
            <a:off x="7670800" y="152400"/>
            <a:ext cx="1092200" cy="1130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3360000">
            <a:off x="431800" y="88900"/>
            <a:ext cx="241300" cy="99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570200" y="8216900"/>
            <a:ext cx="2197100" cy="1727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806700" y="5765800"/>
            <a:ext cx="4749800" cy="3657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026400" y="5511800"/>
            <a:ext cx="7429500" cy="4165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36700" y="101600"/>
            <a:ext cx="2882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true" i="false" u="none" strike="noStrike">
                <a:solidFill>
                  <a:srgbClr val="000000"/>
                </a:solidFill>
                <a:ea typeface="UhBee Han_HUEY Bold4"/>
              </a:rPr>
              <a:t>연구</a:t>
            </a:r>
            <a:r>
              <a:rPr lang="en-US" sz="5000" b="true" i="false" u="none" strike="noStrike">
                <a:solidFill>
                  <a:srgbClr val="000000"/>
                </a:solidFill>
                <a:latin typeface="UhBee Han_HUEY Bold4"/>
              </a:rPr>
              <a:t> </a:t>
            </a:r>
            <a:r>
              <a:rPr lang="ko-KR" sz="5000" b="true" i="false" u="none" strike="noStrike">
                <a:solidFill>
                  <a:srgbClr val="000000"/>
                </a:solidFill>
                <a:ea typeface="UhBee Han_HUEY Bold4"/>
              </a:rPr>
              <a:t>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68500" y="2336800"/>
            <a:ext cx="14770100" cy="2882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사람의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감정을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학습시키고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어린이의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모호한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문단을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이해하기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감독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(Supervised Learning)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파인튜닝을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적용한다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초등학교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저학년의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일기를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구해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학습에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적절한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일기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선별하고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문장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분리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키워드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감정이나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분위기를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JSON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파일로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저장하고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하이퍼파라미터를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설정하여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파인튜닝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스크립트를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작성한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JSON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파일과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함께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입력하여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학습을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시킨다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5100" y="1130300"/>
            <a:ext cx="2819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UhBee Han_HUEY3"/>
              </a:rPr>
              <a:t>AI </a:t>
            </a:r>
            <a:r>
              <a:rPr lang="ko-KR" sz="2600" b="false" i="false" u="none" strike="noStrike">
                <a:solidFill>
                  <a:srgbClr val="000000"/>
                </a:solidFill>
                <a:ea typeface="UhBee Han_HUEY3"/>
              </a:rPr>
              <a:t>파인튜닝</a:t>
            </a:r>
            <a:r>
              <a:rPr lang="en-US" sz="2600" b="false" i="false" u="none" strike="noStrike">
                <a:solidFill>
                  <a:srgbClr val="000000"/>
                </a:solidFill>
                <a:latin typeface="UhBee Han_HUEY3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UhBee Han_HUEY3"/>
              </a:rPr>
              <a:t>과정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28700" y="812800"/>
            <a:ext cx="3556000" cy="30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214600" y="584200"/>
            <a:ext cx="25527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6900" y="1689100"/>
            <a:ext cx="1295400" cy="1257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1800" y="8470900"/>
            <a:ext cx="1727200" cy="161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200000">
            <a:off x="7670800" y="152400"/>
            <a:ext cx="1092200" cy="1130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3360000">
            <a:off x="431800" y="88900"/>
            <a:ext cx="241300" cy="99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570200" y="8216900"/>
            <a:ext cx="2197100" cy="1727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36700" y="101600"/>
            <a:ext cx="2882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true" i="false" u="none" strike="noStrike">
                <a:solidFill>
                  <a:srgbClr val="000000"/>
                </a:solidFill>
                <a:ea typeface="UhBee Han_HUEY Bold4"/>
              </a:rPr>
              <a:t>연구</a:t>
            </a:r>
            <a:r>
              <a:rPr lang="en-US" sz="5000" b="true" i="false" u="none" strike="noStrike">
                <a:solidFill>
                  <a:srgbClr val="000000"/>
                </a:solidFill>
                <a:latin typeface="UhBee Han_HUEY Bold4"/>
              </a:rPr>
              <a:t> </a:t>
            </a:r>
            <a:r>
              <a:rPr lang="ko-KR" sz="5000" b="true" i="false" u="none" strike="noStrike">
                <a:solidFill>
                  <a:srgbClr val="000000"/>
                </a:solidFill>
                <a:ea typeface="UhBee Han_HUEY Bold4"/>
              </a:rPr>
              <a:t>내용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68500" y="2806700"/>
            <a:ext cx="14782800" cy="6172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Google Gemini 2.5 Flash(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이하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Gemini)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별도의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파인튜닝을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지원하지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않는다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따라서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Gemini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파인튜닝을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지원하는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Vertex AI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사용하려고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했으나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본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프로젝트의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개발환경인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React Native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환경에서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Vertex AI SDK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안정적인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연동을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레퍼런스와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자료가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부족하고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환경변수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방식에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가이드라인을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어려웠다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진행속도를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저해하고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개발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안정성을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떨어뜨릴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우려가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있어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React Native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환경에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최적화된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@google/generative-ai SDK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접근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Gemini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모델로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사용하여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앱을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만들기로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결정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했다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Gemini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성능도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프롬프트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엔지니어링을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문단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분석과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키워드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추출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그림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프롬프트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작성에는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문제가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없다고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판단하였다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16100" y="1130300"/>
            <a:ext cx="18923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UhBee Han_HUEY3"/>
              </a:rPr>
              <a:t>기술적</a:t>
            </a:r>
            <a:r>
              <a:rPr lang="en-US" sz="2600" b="false" i="false" u="none" strike="noStrike">
                <a:solidFill>
                  <a:srgbClr val="000000"/>
                </a:solidFill>
                <a:latin typeface="UhBee Han_HUEY3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UhBee Han_HUEY3"/>
              </a:rPr>
              <a:t>한계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28700" y="812800"/>
            <a:ext cx="3556000" cy="30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214600" y="584200"/>
            <a:ext cx="2552700" cy="2197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6900" y="1689100"/>
            <a:ext cx="1295400" cy="1257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1800" y="8470900"/>
            <a:ext cx="1727200" cy="161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200000">
            <a:off x="7670800" y="152400"/>
            <a:ext cx="1092200" cy="1130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3360000">
            <a:off x="431800" y="88900"/>
            <a:ext cx="241300" cy="99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570200" y="8216900"/>
            <a:ext cx="2197100" cy="1727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36700" y="101600"/>
            <a:ext cx="2882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true" i="false" u="none" strike="noStrike">
                <a:solidFill>
                  <a:srgbClr val="000000"/>
                </a:solidFill>
                <a:ea typeface="UhBee Han_HUEY Bold4"/>
              </a:rPr>
              <a:t>연구</a:t>
            </a:r>
            <a:r>
              <a:rPr lang="en-US" sz="5000" b="true" i="false" u="none" strike="noStrike">
                <a:solidFill>
                  <a:srgbClr val="000000"/>
                </a:solidFill>
                <a:latin typeface="UhBee Han_HUEY Bold4"/>
              </a:rPr>
              <a:t> </a:t>
            </a:r>
            <a:r>
              <a:rPr lang="ko-KR" sz="5000" b="true" i="false" u="none" strike="noStrike">
                <a:solidFill>
                  <a:srgbClr val="000000"/>
                </a:solidFill>
                <a:ea typeface="UhBee Han_HUEY Bold4"/>
              </a:rPr>
              <a:t>내용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2300" y="3035300"/>
            <a:ext cx="15189200" cy="449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순수한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자연어는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모델이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정확히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이해하기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어려운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경우가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특히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아동의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문장은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문법적으로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모호한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표현이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포함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Gemini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별도의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파인튜닝을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지원하지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않으므로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프롬프트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엔지니어링을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최대한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최적화를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시켜줄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필요가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있다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복잡한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프롬프트를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작성하지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않아도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원하는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품질의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그림을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얻을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프롬프트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엔지니어링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파이프라인을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자동화하는것이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중요하다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38300" y="1130300"/>
            <a:ext cx="25400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UhBee Han_HUEY3"/>
              </a:rPr>
              <a:t>프롬프트</a:t>
            </a:r>
            <a:r>
              <a:rPr lang="en-US" sz="2600" b="false" i="false" u="none" strike="noStrike">
                <a:solidFill>
                  <a:srgbClr val="000000"/>
                </a:solidFill>
                <a:latin typeface="UhBee Han_HUEY3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UhBee Han_HUEY3"/>
              </a:rPr>
              <a:t>엔지니어링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28700" y="812800"/>
            <a:ext cx="3556000" cy="30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052800" y="431800"/>
            <a:ext cx="2006600" cy="1727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93700" y="1587500"/>
            <a:ext cx="1295400" cy="1257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1800" y="8470900"/>
            <a:ext cx="1727200" cy="161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200000">
            <a:off x="7670800" y="152400"/>
            <a:ext cx="1092200" cy="1130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3360000">
            <a:off x="431800" y="88900"/>
            <a:ext cx="241300" cy="99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570200" y="8216900"/>
            <a:ext cx="2197100" cy="1727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962400" y="3835400"/>
            <a:ext cx="9918700" cy="6235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816100" y="1854200"/>
            <a:ext cx="14909800" cy="184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사전에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문단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분리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키워드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분위기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등을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추출하기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프롬프트와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그림생성용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프롬프트의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핵심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정의해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둔다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서비스를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이용할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텍스트와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함께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자동으로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사전정의된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프롬프트가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Gemini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에게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전달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되고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, Gemini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전달된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프롬프트를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바탕으로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텍스트를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그림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생성용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프롬프트를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생성하게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된다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6700" y="101600"/>
            <a:ext cx="2882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true" i="false" u="none" strike="noStrike">
                <a:solidFill>
                  <a:srgbClr val="000000"/>
                </a:solidFill>
                <a:ea typeface="UhBee Han_HUEY Bold4"/>
              </a:rPr>
              <a:t>연구</a:t>
            </a:r>
            <a:r>
              <a:rPr lang="en-US" sz="5000" b="true" i="false" u="none" strike="noStrike">
                <a:solidFill>
                  <a:srgbClr val="000000"/>
                </a:solidFill>
                <a:latin typeface="UhBee Han_HUEY Bold4"/>
              </a:rPr>
              <a:t> </a:t>
            </a:r>
            <a:r>
              <a:rPr lang="ko-KR" sz="5000" b="true" i="false" u="none" strike="noStrike">
                <a:solidFill>
                  <a:srgbClr val="000000"/>
                </a:solidFill>
                <a:ea typeface="UhBee Han_HUEY Bold4"/>
              </a:rPr>
              <a:t>내용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8300" y="1130300"/>
            <a:ext cx="25400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UhBee Han_HUEY3"/>
              </a:rPr>
              <a:t>프롬프트</a:t>
            </a:r>
            <a:r>
              <a:rPr lang="en-US" sz="2600" b="false" i="false" u="none" strike="noStrike">
                <a:solidFill>
                  <a:srgbClr val="000000"/>
                </a:solidFill>
                <a:latin typeface="UhBee Han_HUEY3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UhBee Han_HUEY3"/>
              </a:rPr>
              <a:t>엔지니어링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